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4"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596E-8A81-2B4E-3C5D-F527386EF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61CC9B-E631-1E9E-16FD-CDEF1F4C5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86D302E-8597-9F04-B8E3-BA91C1B01113}"/>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196579D5-4248-FBF1-2BE9-929531E8FE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3233AF-DBC8-E826-5D7D-8525B1EA0E2A}"/>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425534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9AD4-7D59-EE43-BCE4-6FE79177633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06BC8BD-D9E0-9A41-CECA-DE2FB68856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AD1C4-BEC6-AFD6-F680-18C548488041}"/>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27940B36-DA26-17E9-8B50-2427AC6F16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340184-2EE8-06A5-F287-282A39839BEA}"/>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1710235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3BD091-DE1D-B73E-5DC0-D8E420AF72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E9CAD0-8473-6115-4D4D-0070919584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CC3329-BB04-760B-9760-3E5E48558A41}"/>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1F5D2010-9C89-EEFD-E0D7-3E5C9401B5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7D8819-2CE6-0225-1C5A-396CBE8F44AD}"/>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3596599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4FC84-6F72-5A57-3072-CFFFBD793EB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E4716A-F7C2-EDDC-D254-DCC0A7CC80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14E04D-79CD-3DF0-0207-A1B6D3D660CF}"/>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7F43D8F1-8EA5-1FDB-45CB-52A33720DF2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D01A4E-83F3-BF74-1B19-8886EC462940}"/>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136795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8337-FE75-F748-9466-C4388CFA60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A1B85BE-8A3F-D9F1-53A8-5756A7B5B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4A5A69-1929-60F2-D27C-505686B05921}"/>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FDA741E1-FD5D-9C52-E645-134129E8A1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124B2B-25D2-7196-916D-204D4A9D4854}"/>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3374158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790B-D7B1-244F-A23B-2586580A78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667F20-7EF0-190D-5F51-0241BFE25B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6EEF954-C4EA-7178-BF78-85DEEDA3B4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DF510DA-470E-542C-7879-2154D8955F4E}"/>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6" name="Footer Placeholder 5">
            <a:extLst>
              <a:ext uri="{FF2B5EF4-FFF2-40B4-BE49-F238E27FC236}">
                <a16:creationId xmlns:a16="http://schemas.microsoft.com/office/drawing/2014/main" id="{D66D09BB-A122-E100-D948-35BEBB0EF1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ABF180-F1D4-EFA1-0B83-A5E0785E289A}"/>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378024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3CE5D-E467-B113-E1FF-D2BCA3ECBD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4A8CF6-C279-9F60-C4EB-864F32CB6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9A342C-8570-BE08-5D18-987D686688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8239E6-1BE0-F250-8D7C-784D390D25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28CE-5B06-F2C2-3A53-E65F83A39D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289F18-582D-DD53-D489-7DB6DED8CB28}"/>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8" name="Footer Placeholder 7">
            <a:extLst>
              <a:ext uri="{FF2B5EF4-FFF2-40B4-BE49-F238E27FC236}">
                <a16:creationId xmlns:a16="http://schemas.microsoft.com/office/drawing/2014/main" id="{40142918-6110-1395-0096-D4D6E1DAAD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4A8F9A-2D11-D099-6DB5-165A862A9E1B}"/>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1124819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DB92-44F7-4EF7-40E6-487B30ACD72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58438B-612A-24FD-501B-1DBA74266349}"/>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4" name="Footer Placeholder 3">
            <a:extLst>
              <a:ext uri="{FF2B5EF4-FFF2-40B4-BE49-F238E27FC236}">
                <a16:creationId xmlns:a16="http://schemas.microsoft.com/office/drawing/2014/main" id="{E685C142-8348-316D-300C-7CD7CEA056E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400217-E892-9031-1C47-675F0F836A64}"/>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260429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8056B-19AD-D19E-ED9A-31D72C343BF8}"/>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3" name="Footer Placeholder 2">
            <a:extLst>
              <a:ext uri="{FF2B5EF4-FFF2-40B4-BE49-F238E27FC236}">
                <a16:creationId xmlns:a16="http://schemas.microsoft.com/office/drawing/2014/main" id="{5AF85728-3406-5AB5-BEDE-0F92044F5E5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FBF2D6D-DCCA-6805-BFC9-7EEA47FD4A29}"/>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251095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FA445-8E77-1082-7C86-EE904FB201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C86D38-DFE1-1F59-4FE6-359D6F9F92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CB2C0D-9F1F-4D7E-BF57-BFB3C7DD39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8DBD5-5CFC-4D79-8E59-4FDD984BFB59}"/>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6" name="Footer Placeholder 5">
            <a:extLst>
              <a:ext uri="{FF2B5EF4-FFF2-40B4-BE49-F238E27FC236}">
                <a16:creationId xmlns:a16="http://schemas.microsoft.com/office/drawing/2014/main" id="{C7610989-773F-E3CF-DF5C-59EFFF09CA7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ACE922-5FC2-E7AC-67BA-15160D3DC5EB}"/>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400920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8D43-1A8B-CC49-55E4-27E1BE37E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2E77F69-79C1-35C1-EA59-915EA7BB7D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CFE710C-B2CD-434F-C1D9-2F7BFD9CB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EEDB0-6B57-42A3-23AB-9E702EA8CD4D}"/>
              </a:ext>
            </a:extLst>
          </p:cNvPr>
          <p:cNvSpPr>
            <a:spLocks noGrp="1"/>
          </p:cNvSpPr>
          <p:nvPr>
            <p:ph type="dt" sz="half" idx="10"/>
          </p:nvPr>
        </p:nvSpPr>
        <p:spPr/>
        <p:txBody>
          <a:bodyPr/>
          <a:lstStyle/>
          <a:p>
            <a:fld id="{9ACA5E63-48AA-450D-ADAE-0F7C6AFB9DB4}" type="datetimeFigureOut">
              <a:rPr lang="en-IN" smtClean="0"/>
              <a:t>04-03-2024</a:t>
            </a:fld>
            <a:endParaRPr lang="en-IN"/>
          </a:p>
        </p:txBody>
      </p:sp>
      <p:sp>
        <p:nvSpPr>
          <p:cNvPr id="6" name="Footer Placeholder 5">
            <a:extLst>
              <a:ext uri="{FF2B5EF4-FFF2-40B4-BE49-F238E27FC236}">
                <a16:creationId xmlns:a16="http://schemas.microsoft.com/office/drawing/2014/main" id="{B8F75034-6DA4-3059-67FD-65A0F16697B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45B8FC-EF72-42D0-B9E3-94ED73462DF1}"/>
              </a:ext>
            </a:extLst>
          </p:cNvPr>
          <p:cNvSpPr>
            <a:spLocks noGrp="1"/>
          </p:cNvSpPr>
          <p:nvPr>
            <p:ph type="sldNum" sz="quarter" idx="12"/>
          </p:nvPr>
        </p:nvSpPr>
        <p:spPr/>
        <p:txBody>
          <a:bodyPr/>
          <a:lstStyle/>
          <a:p>
            <a:fld id="{C57B66B8-5C44-48C8-A623-15C40E10A2C7}" type="slidenum">
              <a:rPr lang="en-IN" smtClean="0"/>
              <a:t>‹#›</a:t>
            </a:fld>
            <a:endParaRPr lang="en-IN"/>
          </a:p>
        </p:txBody>
      </p:sp>
    </p:spTree>
    <p:extLst>
      <p:ext uri="{BB962C8B-B14F-4D97-AF65-F5344CB8AC3E}">
        <p14:creationId xmlns:p14="http://schemas.microsoft.com/office/powerpoint/2010/main" val="3004661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6F745-410E-A539-6494-CC1B7EE046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C685B8-2670-994C-52F1-C21CA30712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DAFA1D-0029-66E7-D46E-4B854722B6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A5E63-48AA-450D-ADAE-0F7C6AFB9DB4}" type="datetimeFigureOut">
              <a:rPr lang="en-IN" smtClean="0"/>
              <a:t>04-03-2024</a:t>
            </a:fld>
            <a:endParaRPr lang="en-IN"/>
          </a:p>
        </p:txBody>
      </p:sp>
      <p:sp>
        <p:nvSpPr>
          <p:cNvPr id="5" name="Footer Placeholder 4">
            <a:extLst>
              <a:ext uri="{FF2B5EF4-FFF2-40B4-BE49-F238E27FC236}">
                <a16:creationId xmlns:a16="http://schemas.microsoft.com/office/drawing/2014/main" id="{E422A816-CDF6-0608-4F9C-ACDACF7177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73E152C-8354-981C-7770-D59A373704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B66B8-5C44-48C8-A623-15C40E10A2C7}" type="slidenum">
              <a:rPr lang="en-IN" smtClean="0"/>
              <a:t>‹#›</a:t>
            </a:fld>
            <a:endParaRPr lang="en-IN"/>
          </a:p>
        </p:txBody>
      </p:sp>
    </p:spTree>
    <p:extLst>
      <p:ext uri="{BB962C8B-B14F-4D97-AF65-F5344CB8AC3E}">
        <p14:creationId xmlns:p14="http://schemas.microsoft.com/office/powerpoint/2010/main" val="3722892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A556-FBDE-A664-6E8E-71DDF26ABA2B}"/>
              </a:ext>
            </a:extLst>
          </p:cNvPr>
          <p:cNvSpPr>
            <a:spLocks noGrp="1"/>
          </p:cNvSpPr>
          <p:nvPr>
            <p:ph type="ctrTitle"/>
          </p:nvPr>
        </p:nvSpPr>
        <p:spPr>
          <a:xfrm>
            <a:off x="1350033" y="1419047"/>
            <a:ext cx="9144000" cy="2605176"/>
          </a:xfrm>
        </p:spPr>
        <p:txBody>
          <a:bodyPr>
            <a:normAutofit/>
          </a:bodyPr>
          <a:lstStyle/>
          <a:p>
            <a:r>
              <a:rPr lang="en-US" dirty="0"/>
              <a:t>Developing an end to end pipe line implementation for Thyroid Disease Detection</a:t>
            </a:r>
            <a:endParaRPr lang="en-IN" dirty="0"/>
          </a:p>
        </p:txBody>
      </p:sp>
      <p:sp>
        <p:nvSpPr>
          <p:cNvPr id="3" name="Subtitle 2">
            <a:extLst>
              <a:ext uri="{FF2B5EF4-FFF2-40B4-BE49-F238E27FC236}">
                <a16:creationId xmlns:a16="http://schemas.microsoft.com/office/drawing/2014/main" id="{6ECF5C10-5EA8-3B06-B27D-74AC9EA0173E}"/>
              </a:ext>
            </a:extLst>
          </p:cNvPr>
          <p:cNvSpPr>
            <a:spLocks noGrp="1"/>
          </p:cNvSpPr>
          <p:nvPr>
            <p:ph type="subTitle" idx="1"/>
          </p:nvPr>
        </p:nvSpPr>
        <p:spPr>
          <a:xfrm>
            <a:off x="9109493" y="4710022"/>
            <a:ext cx="2769081" cy="1703717"/>
          </a:xfrm>
        </p:spPr>
        <p:txBody>
          <a:bodyPr>
            <a:normAutofit lnSpcReduction="10000"/>
          </a:bodyPr>
          <a:lstStyle/>
          <a:p>
            <a:r>
              <a:rPr lang="en-IN" sz="1200" dirty="0"/>
              <a:t>VAYUGUNDLA DHRUV</a:t>
            </a:r>
          </a:p>
          <a:p>
            <a:r>
              <a:rPr lang="en-IN" sz="1200" dirty="0"/>
              <a:t>ABHIRAM REDDY BAVIKADI</a:t>
            </a:r>
          </a:p>
          <a:p>
            <a:r>
              <a:rPr lang="en-IN" sz="1200" dirty="0"/>
              <a:t>LALITHA CHARAN</a:t>
            </a:r>
          </a:p>
          <a:p>
            <a:r>
              <a:rPr lang="en-IN" sz="1200" dirty="0"/>
              <a:t>DURGA SREEJA</a:t>
            </a:r>
          </a:p>
          <a:p>
            <a:r>
              <a:rPr lang="en-IN" sz="1200" dirty="0"/>
              <a:t>PENUGONDA VENKATA NAGA SIVAMANI</a:t>
            </a:r>
          </a:p>
          <a:p>
            <a:r>
              <a:rPr lang="en-IN" sz="1200" dirty="0"/>
              <a:t>G.PAVITRA</a:t>
            </a:r>
          </a:p>
        </p:txBody>
      </p:sp>
    </p:spTree>
    <p:extLst>
      <p:ext uri="{BB962C8B-B14F-4D97-AF65-F5344CB8AC3E}">
        <p14:creationId xmlns:p14="http://schemas.microsoft.com/office/powerpoint/2010/main" val="42657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6D45-FF12-CD88-619E-1E4D5FA54D92}"/>
              </a:ext>
            </a:extLst>
          </p:cNvPr>
          <p:cNvSpPr>
            <a:spLocks noGrp="1"/>
          </p:cNvSpPr>
          <p:nvPr>
            <p:ph type="title"/>
          </p:nvPr>
        </p:nvSpPr>
        <p:spPr>
          <a:xfrm>
            <a:off x="839788" y="923670"/>
            <a:ext cx="3932237" cy="1068388"/>
          </a:xfrm>
        </p:spPr>
        <p:txBody>
          <a:bodyPr>
            <a:normAutofit/>
          </a:bodyPr>
          <a:lstStyle/>
          <a:p>
            <a:r>
              <a:rPr lang="en-IN" sz="4000" dirty="0"/>
              <a:t>What is thyroid?</a:t>
            </a:r>
          </a:p>
        </p:txBody>
      </p:sp>
      <p:sp>
        <p:nvSpPr>
          <p:cNvPr id="6" name="Text Placeholder 5">
            <a:extLst>
              <a:ext uri="{FF2B5EF4-FFF2-40B4-BE49-F238E27FC236}">
                <a16:creationId xmlns:a16="http://schemas.microsoft.com/office/drawing/2014/main" id="{B002B148-3C99-4750-5287-060A89307EEB}"/>
              </a:ext>
            </a:extLst>
          </p:cNvPr>
          <p:cNvSpPr>
            <a:spLocks noGrp="1"/>
          </p:cNvSpPr>
          <p:nvPr>
            <p:ph type="body" sz="half" idx="2"/>
          </p:nvPr>
        </p:nvSpPr>
        <p:spPr/>
        <p:txBody>
          <a:bodyPr>
            <a:normAutofit fontScale="92500" lnSpcReduction="10000"/>
          </a:bodyPr>
          <a:lstStyle/>
          <a:p>
            <a:r>
              <a:rPr lang="en-IN" sz="2000" dirty="0"/>
              <a:t>Thyroid disorders encompass conditions like hypothyroidism (underactive thyroid) and hyperthyroidism (overactive thyroid). Symptoms vary but may include fatigue, weight changes, mood swings, and difficulty regulating body temperature. Diagnosis involves blood tests measuring thyroid hormone levels. Treatment often involves medication, lifestyle changes, or in severe cases, surgery. Thyroid disorders are manageable with proper medical care but require ongoing monitoring.</a:t>
            </a:r>
          </a:p>
        </p:txBody>
      </p:sp>
      <p:pic>
        <p:nvPicPr>
          <p:cNvPr id="1027" name="Picture 3" descr="Definition of thyroid gland - NCI ...">
            <a:extLst>
              <a:ext uri="{FF2B5EF4-FFF2-40B4-BE49-F238E27FC236}">
                <a16:creationId xmlns:a16="http://schemas.microsoft.com/office/drawing/2014/main" id="{2AA29A76-4422-6798-EAC7-3CD8791940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7727" y="1457864"/>
            <a:ext cx="4268843" cy="373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119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6258B-3C77-908D-FF1D-21224F56DBFC}"/>
              </a:ext>
            </a:extLst>
          </p:cNvPr>
          <p:cNvSpPr>
            <a:spLocks noGrp="1"/>
          </p:cNvSpPr>
          <p:nvPr>
            <p:ph type="title"/>
          </p:nvPr>
        </p:nvSpPr>
        <p:spPr>
          <a:xfrm>
            <a:off x="838200" y="365125"/>
            <a:ext cx="10515600" cy="997849"/>
          </a:xfrm>
        </p:spPr>
        <p:txBody>
          <a:bodyPr/>
          <a:lstStyle/>
          <a:p>
            <a:r>
              <a:rPr lang="en-IN" dirty="0"/>
              <a:t>EDA (Elementary Data Analysis) </a:t>
            </a:r>
          </a:p>
        </p:txBody>
      </p:sp>
      <p:pic>
        <p:nvPicPr>
          <p:cNvPr id="9" name="Picture 8">
            <a:extLst>
              <a:ext uri="{FF2B5EF4-FFF2-40B4-BE49-F238E27FC236}">
                <a16:creationId xmlns:a16="http://schemas.microsoft.com/office/drawing/2014/main" id="{F3ADCFEB-F4BD-6BF1-60CC-FDA58F3AB9D0}"/>
              </a:ext>
            </a:extLst>
          </p:cNvPr>
          <p:cNvPicPr>
            <a:picLocks noChangeAspect="1"/>
          </p:cNvPicPr>
          <p:nvPr/>
        </p:nvPicPr>
        <p:blipFill>
          <a:blip r:embed="rId2"/>
          <a:stretch>
            <a:fillRect/>
          </a:stretch>
        </p:blipFill>
        <p:spPr>
          <a:xfrm>
            <a:off x="297820" y="1620977"/>
            <a:ext cx="4335430" cy="2577033"/>
          </a:xfrm>
          <a:prstGeom prst="rect">
            <a:avLst/>
          </a:prstGeom>
        </p:spPr>
      </p:pic>
      <p:pic>
        <p:nvPicPr>
          <p:cNvPr id="13" name="Picture 12">
            <a:extLst>
              <a:ext uri="{FF2B5EF4-FFF2-40B4-BE49-F238E27FC236}">
                <a16:creationId xmlns:a16="http://schemas.microsoft.com/office/drawing/2014/main" id="{53C482E1-A55B-E86C-9CAC-605092CDD577}"/>
              </a:ext>
            </a:extLst>
          </p:cNvPr>
          <p:cNvPicPr>
            <a:picLocks noChangeAspect="1"/>
          </p:cNvPicPr>
          <p:nvPr/>
        </p:nvPicPr>
        <p:blipFill>
          <a:blip r:embed="rId3"/>
          <a:stretch>
            <a:fillRect/>
          </a:stretch>
        </p:blipFill>
        <p:spPr>
          <a:xfrm>
            <a:off x="6642340" y="1620977"/>
            <a:ext cx="5127489" cy="2925548"/>
          </a:xfrm>
          <a:prstGeom prst="rect">
            <a:avLst/>
          </a:prstGeom>
        </p:spPr>
      </p:pic>
      <p:pic>
        <p:nvPicPr>
          <p:cNvPr id="11" name="Picture 10">
            <a:extLst>
              <a:ext uri="{FF2B5EF4-FFF2-40B4-BE49-F238E27FC236}">
                <a16:creationId xmlns:a16="http://schemas.microsoft.com/office/drawing/2014/main" id="{3FA7917F-8547-CF77-735F-12D44813DAFC}"/>
              </a:ext>
            </a:extLst>
          </p:cNvPr>
          <p:cNvPicPr>
            <a:picLocks noChangeAspect="1"/>
          </p:cNvPicPr>
          <p:nvPr/>
        </p:nvPicPr>
        <p:blipFill>
          <a:blip r:embed="rId4"/>
          <a:stretch>
            <a:fillRect/>
          </a:stretch>
        </p:blipFill>
        <p:spPr>
          <a:xfrm>
            <a:off x="4633250" y="3463426"/>
            <a:ext cx="3469208" cy="3029449"/>
          </a:xfrm>
          <a:prstGeom prst="rect">
            <a:avLst/>
          </a:prstGeom>
        </p:spPr>
      </p:pic>
    </p:spTree>
    <p:extLst>
      <p:ext uri="{BB962C8B-B14F-4D97-AF65-F5344CB8AC3E}">
        <p14:creationId xmlns:p14="http://schemas.microsoft.com/office/powerpoint/2010/main" val="4111313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B215-F2E8-71C3-5BED-9CB2C599FCA5}"/>
              </a:ext>
            </a:extLst>
          </p:cNvPr>
          <p:cNvSpPr>
            <a:spLocks noGrp="1"/>
          </p:cNvSpPr>
          <p:nvPr>
            <p:ph type="title"/>
          </p:nvPr>
        </p:nvSpPr>
        <p:spPr/>
        <p:txBody>
          <a:bodyPr/>
          <a:lstStyle/>
          <a:p>
            <a:r>
              <a:rPr lang="en-IN" dirty="0"/>
              <a:t>Analysis results</a:t>
            </a:r>
          </a:p>
        </p:txBody>
      </p:sp>
      <p:pic>
        <p:nvPicPr>
          <p:cNvPr id="4" name="Picture 3">
            <a:extLst>
              <a:ext uri="{FF2B5EF4-FFF2-40B4-BE49-F238E27FC236}">
                <a16:creationId xmlns:a16="http://schemas.microsoft.com/office/drawing/2014/main" id="{E4B81C78-CFC4-AB6A-2093-E8F93BB94085}"/>
              </a:ext>
            </a:extLst>
          </p:cNvPr>
          <p:cNvPicPr>
            <a:picLocks noChangeAspect="1"/>
          </p:cNvPicPr>
          <p:nvPr/>
        </p:nvPicPr>
        <p:blipFill>
          <a:blip r:embed="rId2"/>
          <a:stretch>
            <a:fillRect/>
          </a:stretch>
        </p:blipFill>
        <p:spPr>
          <a:xfrm>
            <a:off x="1304026" y="1836695"/>
            <a:ext cx="5329687" cy="3099169"/>
          </a:xfrm>
          <a:prstGeom prst="rect">
            <a:avLst/>
          </a:prstGeom>
        </p:spPr>
      </p:pic>
      <p:pic>
        <p:nvPicPr>
          <p:cNvPr id="6" name="Picture 5">
            <a:extLst>
              <a:ext uri="{FF2B5EF4-FFF2-40B4-BE49-F238E27FC236}">
                <a16:creationId xmlns:a16="http://schemas.microsoft.com/office/drawing/2014/main" id="{F16EA035-BD05-52BA-AD6C-C60BFB8D1D08}"/>
              </a:ext>
            </a:extLst>
          </p:cNvPr>
          <p:cNvPicPr>
            <a:picLocks noChangeAspect="1"/>
          </p:cNvPicPr>
          <p:nvPr/>
        </p:nvPicPr>
        <p:blipFill>
          <a:blip r:embed="rId3"/>
          <a:stretch>
            <a:fillRect/>
          </a:stretch>
        </p:blipFill>
        <p:spPr>
          <a:xfrm>
            <a:off x="7088593" y="2544061"/>
            <a:ext cx="4070559" cy="2787793"/>
          </a:xfrm>
          <a:prstGeom prst="rect">
            <a:avLst/>
          </a:prstGeom>
        </p:spPr>
      </p:pic>
    </p:spTree>
    <p:extLst>
      <p:ext uri="{BB962C8B-B14F-4D97-AF65-F5344CB8AC3E}">
        <p14:creationId xmlns:p14="http://schemas.microsoft.com/office/powerpoint/2010/main" val="550879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055B-E4F8-5103-FCAB-8A8C872D3D13}"/>
              </a:ext>
            </a:extLst>
          </p:cNvPr>
          <p:cNvSpPr>
            <a:spLocks noGrp="1"/>
          </p:cNvSpPr>
          <p:nvPr>
            <p:ph type="title"/>
          </p:nvPr>
        </p:nvSpPr>
        <p:spPr>
          <a:xfrm>
            <a:off x="838200" y="365126"/>
            <a:ext cx="10515600" cy="980596"/>
          </a:xfrm>
        </p:spPr>
        <p:txBody>
          <a:bodyPr/>
          <a:lstStyle/>
          <a:p>
            <a:r>
              <a:rPr lang="en-IN" dirty="0"/>
              <a:t>Model building</a:t>
            </a:r>
          </a:p>
        </p:txBody>
      </p:sp>
      <p:pic>
        <p:nvPicPr>
          <p:cNvPr id="2050" name="Picture 2" descr="Understanding Boosting in Machine Learning: A Comprehensive Guide | by  Brijesh Soni | Medium">
            <a:extLst>
              <a:ext uri="{FF2B5EF4-FFF2-40B4-BE49-F238E27FC236}">
                <a16:creationId xmlns:a16="http://schemas.microsoft.com/office/drawing/2014/main" id="{33502940-B4F6-B595-E617-080EB045F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760" y="1690688"/>
            <a:ext cx="5235779" cy="259295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E9C9F3-D81B-D9AD-4596-20D4BDC57EC9}"/>
              </a:ext>
            </a:extLst>
          </p:cNvPr>
          <p:cNvPicPr>
            <a:picLocks noChangeAspect="1"/>
          </p:cNvPicPr>
          <p:nvPr/>
        </p:nvPicPr>
        <p:blipFill>
          <a:blip r:embed="rId3"/>
          <a:stretch>
            <a:fillRect/>
          </a:stretch>
        </p:blipFill>
        <p:spPr>
          <a:xfrm>
            <a:off x="6876622" y="1621345"/>
            <a:ext cx="3562847" cy="1952898"/>
          </a:xfrm>
          <a:prstGeom prst="rect">
            <a:avLst/>
          </a:prstGeom>
        </p:spPr>
      </p:pic>
      <p:pic>
        <p:nvPicPr>
          <p:cNvPr id="6" name="Picture 5">
            <a:extLst>
              <a:ext uri="{FF2B5EF4-FFF2-40B4-BE49-F238E27FC236}">
                <a16:creationId xmlns:a16="http://schemas.microsoft.com/office/drawing/2014/main" id="{C4429CF1-D304-68B4-DAC9-DA8D8DD3F3E6}"/>
              </a:ext>
            </a:extLst>
          </p:cNvPr>
          <p:cNvPicPr>
            <a:picLocks noChangeAspect="1"/>
          </p:cNvPicPr>
          <p:nvPr/>
        </p:nvPicPr>
        <p:blipFill>
          <a:blip r:embed="rId4"/>
          <a:stretch>
            <a:fillRect/>
          </a:stretch>
        </p:blipFill>
        <p:spPr>
          <a:xfrm>
            <a:off x="6876622" y="1260403"/>
            <a:ext cx="2495898" cy="247685"/>
          </a:xfrm>
          <a:prstGeom prst="rect">
            <a:avLst/>
          </a:prstGeom>
        </p:spPr>
      </p:pic>
      <p:pic>
        <p:nvPicPr>
          <p:cNvPr id="8" name="Picture 7">
            <a:extLst>
              <a:ext uri="{FF2B5EF4-FFF2-40B4-BE49-F238E27FC236}">
                <a16:creationId xmlns:a16="http://schemas.microsoft.com/office/drawing/2014/main" id="{289FE141-9203-27F5-B7B1-F34107A616DF}"/>
              </a:ext>
            </a:extLst>
          </p:cNvPr>
          <p:cNvPicPr>
            <a:picLocks noChangeAspect="1"/>
          </p:cNvPicPr>
          <p:nvPr/>
        </p:nvPicPr>
        <p:blipFill>
          <a:blip r:embed="rId5"/>
          <a:stretch>
            <a:fillRect/>
          </a:stretch>
        </p:blipFill>
        <p:spPr>
          <a:xfrm>
            <a:off x="6876622" y="3761409"/>
            <a:ext cx="3648584" cy="562053"/>
          </a:xfrm>
          <a:prstGeom prst="rect">
            <a:avLst/>
          </a:prstGeom>
        </p:spPr>
      </p:pic>
      <p:pic>
        <p:nvPicPr>
          <p:cNvPr id="10" name="Picture 9">
            <a:extLst>
              <a:ext uri="{FF2B5EF4-FFF2-40B4-BE49-F238E27FC236}">
                <a16:creationId xmlns:a16="http://schemas.microsoft.com/office/drawing/2014/main" id="{57895030-CE34-2CBD-5300-67A5C49331E0}"/>
              </a:ext>
            </a:extLst>
          </p:cNvPr>
          <p:cNvPicPr>
            <a:picLocks noChangeAspect="1"/>
          </p:cNvPicPr>
          <p:nvPr/>
        </p:nvPicPr>
        <p:blipFill>
          <a:blip r:embed="rId6"/>
          <a:stretch>
            <a:fillRect/>
          </a:stretch>
        </p:blipFill>
        <p:spPr>
          <a:xfrm>
            <a:off x="1770010" y="4787594"/>
            <a:ext cx="6754168" cy="1714739"/>
          </a:xfrm>
          <a:prstGeom prst="rect">
            <a:avLst/>
          </a:prstGeom>
        </p:spPr>
      </p:pic>
    </p:spTree>
    <p:extLst>
      <p:ext uri="{BB962C8B-B14F-4D97-AF65-F5344CB8AC3E}">
        <p14:creationId xmlns:p14="http://schemas.microsoft.com/office/powerpoint/2010/main" val="299539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5AEA2C-62C5-EB68-D585-BEA0739EE984}"/>
              </a:ext>
            </a:extLst>
          </p:cNvPr>
          <p:cNvSpPr txBox="1"/>
          <p:nvPr/>
        </p:nvSpPr>
        <p:spPr>
          <a:xfrm>
            <a:off x="396816" y="2122099"/>
            <a:ext cx="664234" cy="369332"/>
          </a:xfrm>
          <a:prstGeom prst="rect">
            <a:avLst/>
          </a:prstGeom>
          <a:noFill/>
          <a:ln>
            <a:solidFill>
              <a:schemeClr val="tx1"/>
            </a:solidFill>
          </a:ln>
        </p:spPr>
        <p:txBody>
          <a:bodyPr wrap="square" rtlCol="0">
            <a:spAutoFit/>
          </a:bodyPr>
          <a:lstStyle/>
          <a:p>
            <a:r>
              <a:rPr lang="en-IN" dirty="0"/>
              <a:t>Start</a:t>
            </a:r>
          </a:p>
        </p:txBody>
      </p:sp>
      <p:sp>
        <p:nvSpPr>
          <p:cNvPr id="5" name="TextBox 4">
            <a:extLst>
              <a:ext uri="{FF2B5EF4-FFF2-40B4-BE49-F238E27FC236}">
                <a16:creationId xmlns:a16="http://schemas.microsoft.com/office/drawing/2014/main" id="{3EE56153-8B47-E136-5440-343EDE015037}"/>
              </a:ext>
            </a:extLst>
          </p:cNvPr>
          <p:cNvSpPr txBox="1"/>
          <p:nvPr/>
        </p:nvSpPr>
        <p:spPr>
          <a:xfrm>
            <a:off x="1453551" y="1578635"/>
            <a:ext cx="715992" cy="369332"/>
          </a:xfrm>
          <a:prstGeom prst="rect">
            <a:avLst/>
          </a:prstGeom>
          <a:noFill/>
          <a:ln>
            <a:solidFill>
              <a:schemeClr val="tx1"/>
            </a:solidFill>
          </a:ln>
        </p:spPr>
        <p:txBody>
          <a:bodyPr wrap="square" rtlCol="0">
            <a:spAutoFit/>
          </a:bodyPr>
          <a:lstStyle/>
          <a:p>
            <a:r>
              <a:rPr lang="en-IN" dirty="0"/>
              <a:t>Login</a:t>
            </a:r>
          </a:p>
        </p:txBody>
      </p:sp>
      <p:sp>
        <p:nvSpPr>
          <p:cNvPr id="6" name="TextBox 5">
            <a:extLst>
              <a:ext uri="{FF2B5EF4-FFF2-40B4-BE49-F238E27FC236}">
                <a16:creationId xmlns:a16="http://schemas.microsoft.com/office/drawing/2014/main" id="{C3D9D5C9-DBC3-DBD2-DC7A-A4FBF4E00ACA}"/>
              </a:ext>
            </a:extLst>
          </p:cNvPr>
          <p:cNvSpPr txBox="1"/>
          <p:nvPr/>
        </p:nvSpPr>
        <p:spPr>
          <a:xfrm>
            <a:off x="2619553" y="1576327"/>
            <a:ext cx="983411" cy="369332"/>
          </a:xfrm>
          <a:prstGeom prst="rect">
            <a:avLst/>
          </a:prstGeom>
          <a:noFill/>
          <a:ln>
            <a:solidFill>
              <a:schemeClr val="tx1"/>
            </a:solidFill>
          </a:ln>
        </p:spPr>
        <p:txBody>
          <a:bodyPr wrap="square" rtlCol="0">
            <a:spAutoFit/>
          </a:bodyPr>
          <a:lstStyle/>
          <a:p>
            <a:r>
              <a:rPr lang="en-IN" dirty="0"/>
              <a:t>Normal</a:t>
            </a:r>
          </a:p>
        </p:txBody>
      </p:sp>
      <p:sp>
        <p:nvSpPr>
          <p:cNvPr id="7" name="TextBox 6">
            <a:extLst>
              <a:ext uri="{FF2B5EF4-FFF2-40B4-BE49-F238E27FC236}">
                <a16:creationId xmlns:a16="http://schemas.microsoft.com/office/drawing/2014/main" id="{90144D42-05E6-8ACE-E7C9-02630CC92654}"/>
              </a:ext>
            </a:extLst>
          </p:cNvPr>
          <p:cNvSpPr txBox="1"/>
          <p:nvPr/>
        </p:nvSpPr>
        <p:spPr>
          <a:xfrm>
            <a:off x="2619553" y="3176997"/>
            <a:ext cx="983411" cy="369332"/>
          </a:xfrm>
          <a:prstGeom prst="rect">
            <a:avLst/>
          </a:prstGeom>
          <a:noFill/>
          <a:ln>
            <a:solidFill>
              <a:schemeClr val="tx1"/>
            </a:solidFill>
          </a:ln>
        </p:spPr>
        <p:txBody>
          <a:bodyPr wrap="square" rtlCol="0">
            <a:spAutoFit/>
          </a:bodyPr>
          <a:lstStyle/>
          <a:p>
            <a:r>
              <a:rPr lang="en-IN" dirty="0"/>
              <a:t>Others</a:t>
            </a:r>
          </a:p>
        </p:txBody>
      </p:sp>
      <p:sp>
        <p:nvSpPr>
          <p:cNvPr id="8" name="TextBox 7">
            <a:extLst>
              <a:ext uri="{FF2B5EF4-FFF2-40B4-BE49-F238E27FC236}">
                <a16:creationId xmlns:a16="http://schemas.microsoft.com/office/drawing/2014/main" id="{E11609FA-6B2D-C92C-F730-47F6D00F580F}"/>
              </a:ext>
            </a:extLst>
          </p:cNvPr>
          <p:cNvSpPr txBox="1"/>
          <p:nvPr/>
        </p:nvSpPr>
        <p:spPr>
          <a:xfrm>
            <a:off x="2619553" y="2561328"/>
            <a:ext cx="983411" cy="369332"/>
          </a:xfrm>
          <a:prstGeom prst="rect">
            <a:avLst/>
          </a:prstGeom>
          <a:noFill/>
          <a:ln>
            <a:solidFill>
              <a:schemeClr val="tx1"/>
            </a:solidFill>
          </a:ln>
        </p:spPr>
        <p:txBody>
          <a:bodyPr wrap="square" rtlCol="0">
            <a:spAutoFit/>
          </a:bodyPr>
          <a:lstStyle/>
          <a:p>
            <a:r>
              <a:rPr lang="en-IN" dirty="0"/>
              <a:t>Normal</a:t>
            </a:r>
          </a:p>
        </p:txBody>
      </p:sp>
      <p:sp>
        <p:nvSpPr>
          <p:cNvPr id="10" name="TextBox 9">
            <a:extLst>
              <a:ext uri="{FF2B5EF4-FFF2-40B4-BE49-F238E27FC236}">
                <a16:creationId xmlns:a16="http://schemas.microsoft.com/office/drawing/2014/main" id="{573F6CD7-341F-DDFA-B741-8A4C00A76121}"/>
              </a:ext>
            </a:extLst>
          </p:cNvPr>
          <p:cNvSpPr txBox="1"/>
          <p:nvPr/>
        </p:nvSpPr>
        <p:spPr>
          <a:xfrm>
            <a:off x="2619553" y="899161"/>
            <a:ext cx="983411" cy="369332"/>
          </a:xfrm>
          <a:prstGeom prst="rect">
            <a:avLst/>
          </a:prstGeom>
          <a:noFill/>
          <a:ln>
            <a:solidFill>
              <a:schemeClr val="tx1"/>
            </a:solidFill>
          </a:ln>
        </p:spPr>
        <p:txBody>
          <a:bodyPr wrap="square" rtlCol="0">
            <a:spAutoFit/>
          </a:bodyPr>
          <a:lstStyle/>
          <a:p>
            <a:r>
              <a:rPr lang="en-IN" dirty="0"/>
              <a:t>Others</a:t>
            </a:r>
          </a:p>
        </p:txBody>
      </p:sp>
      <p:sp>
        <p:nvSpPr>
          <p:cNvPr id="11" name="TextBox 10">
            <a:extLst>
              <a:ext uri="{FF2B5EF4-FFF2-40B4-BE49-F238E27FC236}">
                <a16:creationId xmlns:a16="http://schemas.microsoft.com/office/drawing/2014/main" id="{107493CB-6E29-DBAC-81C3-211A193D34F4}"/>
              </a:ext>
            </a:extLst>
          </p:cNvPr>
          <p:cNvSpPr txBox="1"/>
          <p:nvPr/>
        </p:nvSpPr>
        <p:spPr>
          <a:xfrm>
            <a:off x="1449237" y="2566055"/>
            <a:ext cx="822387" cy="369332"/>
          </a:xfrm>
          <a:prstGeom prst="rect">
            <a:avLst/>
          </a:prstGeom>
          <a:noFill/>
          <a:ln>
            <a:solidFill>
              <a:schemeClr val="tx1"/>
            </a:solidFill>
          </a:ln>
        </p:spPr>
        <p:txBody>
          <a:bodyPr wrap="square" rtlCol="0">
            <a:spAutoFit/>
          </a:bodyPr>
          <a:lstStyle/>
          <a:p>
            <a:r>
              <a:rPr lang="en-IN" dirty="0"/>
              <a:t>Signup</a:t>
            </a:r>
          </a:p>
        </p:txBody>
      </p:sp>
      <p:sp>
        <p:nvSpPr>
          <p:cNvPr id="12" name="TextBox 11">
            <a:extLst>
              <a:ext uri="{FF2B5EF4-FFF2-40B4-BE49-F238E27FC236}">
                <a16:creationId xmlns:a16="http://schemas.microsoft.com/office/drawing/2014/main" id="{207CD9C2-85A8-EB0E-8429-4370116E363B}"/>
              </a:ext>
            </a:extLst>
          </p:cNvPr>
          <p:cNvSpPr txBox="1"/>
          <p:nvPr/>
        </p:nvSpPr>
        <p:spPr>
          <a:xfrm>
            <a:off x="4073106" y="1238359"/>
            <a:ext cx="2078966" cy="369332"/>
          </a:xfrm>
          <a:prstGeom prst="rect">
            <a:avLst/>
          </a:prstGeom>
          <a:noFill/>
          <a:ln>
            <a:solidFill>
              <a:schemeClr val="tx1"/>
            </a:solidFill>
          </a:ln>
        </p:spPr>
        <p:txBody>
          <a:bodyPr wrap="square" rtlCol="0">
            <a:spAutoFit/>
          </a:bodyPr>
          <a:lstStyle/>
          <a:p>
            <a:r>
              <a:rPr lang="en-IN" dirty="0"/>
              <a:t>Compulsory details</a:t>
            </a:r>
          </a:p>
        </p:txBody>
      </p:sp>
      <p:sp>
        <p:nvSpPr>
          <p:cNvPr id="13" name="TextBox 12">
            <a:extLst>
              <a:ext uri="{FF2B5EF4-FFF2-40B4-BE49-F238E27FC236}">
                <a16:creationId xmlns:a16="http://schemas.microsoft.com/office/drawing/2014/main" id="{D4F5D216-E36D-44D1-2B37-74742B6D0862}"/>
              </a:ext>
            </a:extLst>
          </p:cNvPr>
          <p:cNvSpPr txBox="1"/>
          <p:nvPr/>
        </p:nvSpPr>
        <p:spPr>
          <a:xfrm>
            <a:off x="6499999" y="1235734"/>
            <a:ext cx="1302588" cy="369332"/>
          </a:xfrm>
          <a:prstGeom prst="rect">
            <a:avLst/>
          </a:prstGeom>
          <a:noFill/>
          <a:ln>
            <a:solidFill>
              <a:schemeClr val="tx1"/>
            </a:solidFill>
          </a:ln>
        </p:spPr>
        <p:txBody>
          <a:bodyPr wrap="square" rtlCol="0">
            <a:spAutoFit/>
          </a:bodyPr>
          <a:lstStyle/>
          <a:p>
            <a:r>
              <a:rPr lang="en-IN" dirty="0"/>
              <a:t>Main page</a:t>
            </a:r>
          </a:p>
        </p:txBody>
      </p:sp>
      <p:sp>
        <p:nvSpPr>
          <p:cNvPr id="14" name="TextBox 13">
            <a:extLst>
              <a:ext uri="{FF2B5EF4-FFF2-40B4-BE49-F238E27FC236}">
                <a16:creationId xmlns:a16="http://schemas.microsoft.com/office/drawing/2014/main" id="{1B56017E-8FC9-5267-0E3D-AE2D4CE3013D}"/>
              </a:ext>
            </a:extLst>
          </p:cNvPr>
          <p:cNvSpPr txBox="1"/>
          <p:nvPr/>
        </p:nvSpPr>
        <p:spPr>
          <a:xfrm>
            <a:off x="8977935" y="2213904"/>
            <a:ext cx="612475" cy="369332"/>
          </a:xfrm>
          <a:prstGeom prst="rect">
            <a:avLst/>
          </a:prstGeom>
          <a:noFill/>
          <a:ln>
            <a:solidFill>
              <a:schemeClr val="tx1"/>
            </a:solidFill>
          </a:ln>
        </p:spPr>
        <p:txBody>
          <a:bodyPr wrap="square" rtlCol="0">
            <a:spAutoFit/>
          </a:bodyPr>
          <a:lstStyle/>
          <a:p>
            <a:r>
              <a:rPr lang="en-IN" dirty="0"/>
              <a:t>Test</a:t>
            </a:r>
          </a:p>
        </p:txBody>
      </p:sp>
      <p:sp>
        <p:nvSpPr>
          <p:cNvPr id="15" name="TextBox 14">
            <a:extLst>
              <a:ext uri="{FF2B5EF4-FFF2-40B4-BE49-F238E27FC236}">
                <a16:creationId xmlns:a16="http://schemas.microsoft.com/office/drawing/2014/main" id="{D1302268-336C-7F20-85CA-69B5CA57966E}"/>
              </a:ext>
            </a:extLst>
          </p:cNvPr>
          <p:cNvSpPr txBox="1"/>
          <p:nvPr/>
        </p:nvSpPr>
        <p:spPr>
          <a:xfrm>
            <a:off x="7472625" y="2209448"/>
            <a:ext cx="1061049" cy="369332"/>
          </a:xfrm>
          <a:prstGeom prst="rect">
            <a:avLst/>
          </a:prstGeom>
          <a:noFill/>
          <a:ln>
            <a:solidFill>
              <a:schemeClr val="tx1"/>
            </a:solidFill>
          </a:ln>
        </p:spPr>
        <p:txBody>
          <a:bodyPr wrap="square" rtlCol="0">
            <a:spAutoFit/>
          </a:bodyPr>
          <a:lstStyle/>
          <a:p>
            <a:r>
              <a:rPr lang="en-IN" dirty="0"/>
              <a:t>Workout</a:t>
            </a:r>
          </a:p>
        </p:txBody>
      </p:sp>
      <p:sp>
        <p:nvSpPr>
          <p:cNvPr id="16" name="TextBox 15">
            <a:extLst>
              <a:ext uri="{FF2B5EF4-FFF2-40B4-BE49-F238E27FC236}">
                <a16:creationId xmlns:a16="http://schemas.microsoft.com/office/drawing/2014/main" id="{F337243F-8EED-2717-C9AD-5E0508AC8AC4}"/>
              </a:ext>
            </a:extLst>
          </p:cNvPr>
          <p:cNvSpPr txBox="1"/>
          <p:nvPr/>
        </p:nvSpPr>
        <p:spPr>
          <a:xfrm>
            <a:off x="6504311" y="2209448"/>
            <a:ext cx="664235" cy="369332"/>
          </a:xfrm>
          <a:prstGeom prst="rect">
            <a:avLst/>
          </a:prstGeom>
          <a:noFill/>
          <a:ln>
            <a:solidFill>
              <a:schemeClr val="tx1"/>
            </a:solidFill>
          </a:ln>
        </p:spPr>
        <p:txBody>
          <a:bodyPr wrap="square" rtlCol="0">
            <a:spAutoFit/>
          </a:bodyPr>
          <a:lstStyle/>
          <a:p>
            <a:r>
              <a:rPr lang="en-IN" dirty="0"/>
              <a:t>Diet</a:t>
            </a:r>
          </a:p>
        </p:txBody>
      </p:sp>
      <p:sp>
        <p:nvSpPr>
          <p:cNvPr id="17" name="TextBox 16">
            <a:extLst>
              <a:ext uri="{FF2B5EF4-FFF2-40B4-BE49-F238E27FC236}">
                <a16:creationId xmlns:a16="http://schemas.microsoft.com/office/drawing/2014/main" id="{B529A6B1-7DB8-761A-916B-AC0E5C666338}"/>
              </a:ext>
            </a:extLst>
          </p:cNvPr>
          <p:cNvSpPr txBox="1"/>
          <p:nvPr/>
        </p:nvSpPr>
        <p:spPr>
          <a:xfrm>
            <a:off x="9312917" y="3573813"/>
            <a:ext cx="1690777" cy="369332"/>
          </a:xfrm>
          <a:prstGeom prst="rect">
            <a:avLst/>
          </a:prstGeom>
          <a:noFill/>
          <a:ln>
            <a:solidFill>
              <a:schemeClr val="tx1"/>
            </a:solidFill>
          </a:ln>
        </p:spPr>
        <p:txBody>
          <a:bodyPr wrap="square" rtlCol="0">
            <a:spAutoFit/>
          </a:bodyPr>
          <a:lstStyle/>
          <a:p>
            <a:r>
              <a:rPr lang="en-IN" dirty="0"/>
              <a:t>Medical Details</a:t>
            </a:r>
          </a:p>
        </p:txBody>
      </p:sp>
      <p:sp>
        <p:nvSpPr>
          <p:cNvPr id="18" name="TextBox 17">
            <a:extLst>
              <a:ext uri="{FF2B5EF4-FFF2-40B4-BE49-F238E27FC236}">
                <a16:creationId xmlns:a16="http://schemas.microsoft.com/office/drawing/2014/main" id="{F05A3C1D-BE5C-605C-53AE-A257C5834172}"/>
              </a:ext>
            </a:extLst>
          </p:cNvPr>
          <p:cNvSpPr txBox="1"/>
          <p:nvPr/>
        </p:nvSpPr>
        <p:spPr>
          <a:xfrm>
            <a:off x="7151292" y="3570301"/>
            <a:ext cx="2027208" cy="369332"/>
          </a:xfrm>
          <a:prstGeom prst="rect">
            <a:avLst/>
          </a:prstGeom>
          <a:noFill/>
          <a:ln>
            <a:solidFill>
              <a:schemeClr val="tx1"/>
            </a:solidFill>
          </a:ln>
        </p:spPr>
        <p:txBody>
          <a:bodyPr wrap="square" rtlCol="0">
            <a:spAutoFit/>
          </a:bodyPr>
          <a:lstStyle/>
          <a:p>
            <a:r>
              <a:rPr lang="en-IN" dirty="0"/>
              <a:t>No Medical Details</a:t>
            </a:r>
          </a:p>
        </p:txBody>
      </p:sp>
      <p:sp>
        <p:nvSpPr>
          <p:cNvPr id="19" name="TextBox 18">
            <a:extLst>
              <a:ext uri="{FF2B5EF4-FFF2-40B4-BE49-F238E27FC236}">
                <a16:creationId xmlns:a16="http://schemas.microsoft.com/office/drawing/2014/main" id="{290B6927-E7C1-EE56-16C9-F6E6B0DC36B8}"/>
              </a:ext>
            </a:extLst>
          </p:cNvPr>
          <p:cNvSpPr txBox="1"/>
          <p:nvPr/>
        </p:nvSpPr>
        <p:spPr>
          <a:xfrm>
            <a:off x="10585328" y="5229213"/>
            <a:ext cx="1406106" cy="369332"/>
          </a:xfrm>
          <a:prstGeom prst="rect">
            <a:avLst/>
          </a:prstGeom>
          <a:noFill/>
          <a:ln>
            <a:solidFill>
              <a:schemeClr val="tx1"/>
            </a:solidFill>
          </a:ln>
        </p:spPr>
        <p:txBody>
          <a:bodyPr wrap="square" rtlCol="0">
            <a:spAutoFit/>
          </a:bodyPr>
          <a:lstStyle/>
          <a:p>
            <a:r>
              <a:rPr lang="en-IN" dirty="0"/>
              <a:t>Learn More</a:t>
            </a:r>
          </a:p>
        </p:txBody>
      </p:sp>
      <p:sp>
        <p:nvSpPr>
          <p:cNvPr id="20" name="TextBox 19">
            <a:extLst>
              <a:ext uri="{FF2B5EF4-FFF2-40B4-BE49-F238E27FC236}">
                <a16:creationId xmlns:a16="http://schemas.microsoft.com/office/drawing/2014/main" id="{7FBF2AD5-B257-5780-B610-7FBFB79A1484}"/>
              </a:ext>
            </a:extLst>
          </p:cNvPr>
          <p:cNvSpPr txBox="1"/>
          <p:nvPr/>
        </p:nvSpPr>
        <p:spPr>
          <a:xfrm>
            <a:off x="1255143" y="5006483"/>
            <a:ext cx="1570007" cy="369332"/>
          </a:xfrm>
          <a:prstGeom prst="rect">
            <a:avLst/>
          </a:prstGeom>
          <a:noFill/>
          <a:ln>
            <a:solidFill>
              <a:schemeClr val="tx1"/>
            </a:solidFill>
          </a:ln>
        </p:spPr>
        <p:txBody>
          <a:bodyPr wrap="square" rtlCol="0">
            <a:spAutoFit/>
          </a:bodyPr>
          <a:lstStyle/>
          <a:p>
            <a:r>
              <a:rPr lang="en-IN" dirty="0"/>
              <a:t>User Confirm</a:t>
            </a:r>
          </a:p>
        </p:txBody>
      </p:sp>
      <p:sp>
        <p:nvSpPr>
          <p:cNvPr id="21" name="TextBox 20">
            <a:extLst>
              <a:ext uri="{FF2B5EF4-FFF2-40B4-BE49-F238E27FC236}">
                <a16:creationId xmlns:a16="http://schemas.microsoft.com/office/drawing/2014/main" id="{A2ADF645-354F-463E-09E6-98AEF4D3EC3F}"/>
              </a:ext>
            </a:extLst>
          </p:cNvPr>
          <p:cNvSpPr txBox="1"/>
          <p:nvPr/>
        </p:nvSpPr>
        <p:spPr>
          <a:xfrm>
            <a:off x="3812872" y="2557215"/>
            <a:ext cx="1664898" cy="369332"/>
          </a:xfrm>
          <a:prstGeom prst="rect">
            <a:avLst/>
          </a:prstGeom>
          <a:noFill/>
          <a:ln>
            <a:solidFill>
              <a:schemeClr val="tx1"/>
            </a:solidFill>
          </a:ln>
        </p:spPr>
        <p:txBody>
          <a:bodyPr wrap="square" rtlCol="0">
            <a:spAutoFit/>
          </a:bodyPr>
          <a:lstStyle/>
          <a:p>
            <a:r>
              <a:rPr lang="en-IN" dirty="0"/>
              <a:t>OTP verification</a:t>
            </a:r>
          </a:p>
        </p:txBody>
      </p:sp>
      <p:sp>
        <p:nvSpPr>
          <p:cNvPr id="22" name="TextBox 21">
            <a:extLst>
              <a:ext uri="{FF2B5EF4-FFF2-40B4-BE49-F238E27FC236}">
                <a16:creationId xmlns:a16="http://schemas.microsoft.com/office/drawing/2014/main" id="{9CDC36E4-8F1D-45BC-7ECB-EDD876B647C3}"/>
              </a:ext>
            </a:extLst>
          </p:cNvPr>
          <p:cNvSpPr txBox="1"/>
          <p:nvPr/>
        </p:nvSpPr>
        <p:spPr>
          <a:xfrm>
            <a:off x="3186134" y="5005128"/>
            <a:ext cx="1664898" cy="369332"/>
          </a:xfrm>
          <a:prstGeom prst="rect">
            <a:avLst/>
          </a:prstGeom>
          <a:noFill/>
          <a:ln>
            <a:solidFill>
              <a:schemeClr val="tx1"/>
            </a:solidFill>
          </a:ln>
        </p:spPr>
        <p:txBody>
          <a:bodyPr wrap="square" rtlCol="0">
            <a:spAutoFit/>
          </a:bodyPr>
          <a:lstStyle/>
          <a:p>
            <a:r>
              <a:rPr lang="en-IN" dirty="0"/>
              <a:t>OTP verification</a:t>
            </a:r>
          </a:p>
        </p:txBody>
      </p:sp>
      <p:sp>
        <p:nvSpPr>
          <p:cNvPr id="23" name="TextBox 22">
            <a:extLst>
              <a:ext uri="{FF2B5EF4-FFF2-40B4-BE49-F238E27FC236}">
                <a16:creationId xmlns:a16="http://schemas.microsoft.com/office/drawing/2014/main" id="{F7D73FB4-3DD7-4531-9169-E8F2150001F1}"/>
              </a:ext>
            </a:extLst>
          </p:cNvPr>
          <p:cNvSpPr txBox="1"/>
          <p:nvPr/>
        </p:nvSpPr>
        <p:spPr>
          <a:xfrm>
            <a:off x="3192483" y="5664329"/>
            <a:ext cx="1664898" cy="369332"/>
          </a:xfrm>
          <a:prstGeom prst="rect">
            <a:avLst/>
          </a:prstGeom>
          <a:noFill/>
          <a:ln>
            <a:solidFill>
              <a:schemeClr val="tx1"/>
            </a:solidFill>
          </a:ln>
        </p:spPr>
        <p:txBody>
          <a:bodyPr wrap="square" rtlCol="0">
            <a:spAutoFit/>
          </a:bodyPr>
          <a:lstStyle/>
          <a:p>
            <a:r>
              <a:rPr lang="en-IN" dirty="0"/>
              <a:t>Reset password</a:t>
            </a:r>
          </a:p>
        </p:txBody>
      </p:sp>
      <p:sp>
        <p:nvSpPr>
          <p:cNvPr id="24" name="TextBox 23">
            <a:extLst>
              <a:ext uri="{FF2B5EF4-FFF2-40B4-BE49-F238E27FC236}">
                <a16:creationId xmlns:a16="http://schemas.microsoft.com/office/drawing/2014/main" id="{019DA252-F6B5-5A9F-C8ED-B085395560E3}"/>
              </a:ext>
            </a:extLst>
          </p:cNvPr>
          <p:cNvSpPr txBox="1"/>
          <p:nvPr/>
        </p:nvSpPr>
        <p:spPr>
          <a:xfrm>
            <a:off x="10069893" y="2209448"/>
            <a:ext cx="862641" cy="369332"/>
          </a:xfrm>
          <a:prstGeom prst="rect">
            <a:avLst/>
          </a:prstGeom>
          <a:noFill/>
          <a:ln>
            <a:solidFill>
              <a:schemeClr val="tx1"/>
            </a:solidFill>
          </a:ln>
        </p:spPr>
        <p:txBody>
          <a:bodyPr wrap="square" rtlCol="0">
            <a:spAutoFit/>
          </a:bodyPr>
          <a:lstStyle/>
          <a:p>
            <a:r>
              <a:rPr lang="en-IN" dirty="0"/>
              <a:t>Profile</a:t>
            </a:r>
          </a:p>
        </p:txBody>
      </p:sp>
      <p:sp>
        <p:nvSpPr>
          <p:cNvPr id="25" name="TextBox 24">
            <a:extLst>
              <a:ext uri="{FF2B5EF4-FFF2-40B4-BE49-F238E27FC236}">
                <a16:creationId xmlns:a16="http://schemas.microsoft.com/office/drawing/2014/main" id="{2B7D9F3D-8C0D-7064-653B-7C3939CC76E9}"/>
              </a:ext>
            </a:extLst>
          </p:cNvPr>
          <p:cNvSpPr txBox="1"/>
          <p:nvPr/>
        </p:nvSpPr>
        <p:spPr>
          <a:xfrm>
            <a:off x="10263980" y="2835149"/>
            <a:ext cx="1562836" cy="369332"/>
          </a:xfrm>
          <a:prstGeom prst="rect">
            <a:avLst/>
          </a:prstGeom>
          <a:noFill/>
          <a:ln>
            <a:solidFill>
              <a:schemeClr val="tx1"/>
            </a:solidFill>
          </a:ln>
        </p:spPr>
        <p:txBody>
          <a:bodyPr wrap="square" rtlCol="0">
            <a:spAutoFit/>
          </a:bodyPr>
          <a:lstStyle/>
          <a:p>
            <a:r>
              <a:rPr lang="en-IN" dirty="0"/>
              <a:t>Update Profile</a:t>
            </a:r>
          </a:p>
        </p:txBody>
      </p:sp>
      <p:cxnSp>
        <p:nvCxnSpPr>
          <p:cNvPr id="27" name="Connector: Elbow 26">
            <a:extLst>
              <a:ext uri="{FF2B5EF4-FFF2-40B4-BE49-F238E27FC236}">
                <a16:creationId xmlns:a16="http://schemas.microsoft.com/office/drawing/2014/main" id="{998D3135-9CEA-B365-C8E3-1073F86583A1}"/>
              </a:ext>
            </a:extLst>
          </p:cNvPr>
          <p:cNvCxnSpPr>
            <a:stCxn id="4" idx="3"/>
            <a:endCxn id="5" idx="1"/>
          </p:cNvCxnSpPr>
          <p:nvPr/>
        </p:nvCxnSpPr>
        <p:spPr>
          <a:xfrm flipV="1">
            <a:off x="1061050" y="1763301"/>
            <a:ext cx="392501" cy="5434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D742D078-A2EA-DCCC-D44E-C325BADF6FA6}"/>
              </a:ext>
            </a:extLst>
          </p:cNvPr>
          <p:cNvCxnSpPr>
            <a:stCxn id="4" idx="3"/>
            <a:endCxn id="11" idx="1"/>
          </p:cNvCxnSpPr>
          <p:nvPr/>
        </p:nvCxnSpPr>
        <p:spPr>
          <a:xfrm>
            <a:off x="1061050" y="2306765"/>
            <a:ext cx="388187" cy="4439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26E6FD0-78F3-3E94-4133-B117A0409DC3}"/>
              </a:ext>
            </a:extLst>
          </p:cNvPr>
          <p:cNvCxnSpPr>
            <a:stCxn id="5" idx="3"/>
            <a:endCxn id="10" idx="1"/>
          </p:cNvCxnSpPr>
          <p:nvPr/>
        </p:nvCxnSpPr>
        <p:spPr>
          <a:xfrm flipV="1">
            <a:off x="2169543" y="1083827"/>
            <a:ext cx="450010" cy="6794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2054B4E3-DFE3-6488-4980-9E4643E411B7}"/>
              </a:ext>
            </a:extLst>
          </p:cNvPr>
          <p:cNvCxnSpPr>
            <a:stCxn id="5" idx="3"/>
            <a:endCxn id="6" idx="1"/>
          </p:cNvCxnSpPr>
          <p:nvPr/>
        </p:nvCxnSpPr>
        <p:spPr>
          <a:xfrm flipV="1">
            <a:off x="2169543" y="1760993"/>
            <a:ext cx="450010" cy="230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3073C7C-99C1-70B6-180C-34BE973EED0A}"/>
              </a:ext>
            </a:extLst>
          </p:cNvPr>
          <p:cNvCxnSpPr>
            <a:stCxn id="11" idx="3"/>
            <a:endCxn id="8" idx="1"/>
          </p:cNvCxnSpPr>
          <p:nvPr/>
        </p:nvCxnSpPr>
        <p:spPr>
          <a:xfrm flipV="1">
            <a:off x="2271624" y="2745994"/>
            <a:ext cx="347929" cy="4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27135DE3-3138-4892-EAB9-649AFE58F2BD}"/>
              </a:ext>
            </a:extLst>
          </p:cNvPr>
          <p:cNvCxnSpPr>
            <a:stCxn id="11" idx="3"/>
            <a:endCxn id="7" idx="1"/>
          </p:cNvCxnSpPr>
          <p:nvPr/>
        </p:nvCxnSpPr>
        <p:spPr>
          <a:xfrm>
            <a:off x="2271624" y="2750721"/>
            <a:ext cx="347929" cy="6109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2DA3BC51-5D2D-1B0E-F791-BCDF8413428B}"/>
              </a:ext>
            </a:extLst>
          </p:cNvPr>
          <p:cNvCxnSpPr>
            <a:stCxn id="7" idx="3"/>
            <a:endCxn id="4" idx="2"/>
          </p:cNvCxnSpPr>
          <p:nvPr/>
        </p:nvCxnSpPr>
        <p:spPr>
          <a:xfrm flipH="1" flipV="1">
            <a:off x="728933" y="2491431"/>
            <a:ext cx="2874031" cy="870232"/>
          </a:xfrm>
          <a:prstGeom prst="bentConnector4">
            <a:avLst>
              <a:gd name="adj1" fmla="val -7954"/>
              <a:gd name="adj2" fmla="val -722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155179B-0F4B-80A2-9C72-9C3134B9A801}"/>
              </a:ext>
            </a:extLst>
          </p:cNvPr>
          <p:cNvCxnSpPr>
            <a:stCxn id="8" idx="3"/>
            <a:endCxn id="21" idx="1"/>
          </p:cNvCxnSpPr>
          <p:nvPr/>
        </p:nvCxnSpPr>
        <p:spPr>
          <a:xfrm flipV="1">
            <a:off x="3602964" y="2741881"/>
            <a:ext cx="209908" cy="41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A36BD976-4D53-9CF0-2216-6671AAE208E1}"/>
              </a:ext>
            </a:extLst>
          </p:cNvPr>
          <p:cNvCxnSpPr>
            <a:stCxn id="21" idx="3"/>
            <a:endCxn id="4" idx="2"/>
          </p:cNvCxnSpPr>
          <p:nvPr/>
        </p:nvCxnSpPr>
        <p:spPr>
          <a:xfrm flipH="1" flipV="1">
            <a:off x="728933" y="2491431"/>
            <a:ext cx="4748837" cy="250450"/>
          </a:xfrm>
          <a:prstGeom prst="bentConnector4">
            <a:avLst>
              <a:gd name="adj1" fmla="val -4814"/>
              <a:gd name="adj2" fmla="val -140454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F672BAA-BB07-423A-4B71-83A7C5940181}"/>
              </a:ext>
            </a:extLst>
          </p:cNvPr>
          <p:cNvCxnSpPr>
            <a:stCxn id="6" idx="3"/>
            <a:endCxn id="12" idx="1"/>
          </p:cNvCxnSpPr>
          <p:nvPr/>
        </p:nvCxnSpPr>
        <p:spPr>
          <a:xfrm flipV="1">
            <a:off x="3602964" y="1423025"/>
            <a:ext cx="470142" cy="3379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B362FB6-959A-21A5-DEE7-D0B8E3894536}"/>
              </a:ext>
            </a:extLst>
          </p:cNvPr>
          <p:cNvCxnSpPr>
            <a:stCxn id="10" idx="3"/>
            <a:endCxn id="12" idx="1"/>
          </p:cNvCxnSpPr>
          <p:nvPr/>
        </p:nvCxnSpPr>
        <p:spPr>
          <a:xfrm>
            <a:off x="3602964" y="1083827"/>
            <a:ext cx="470142" cy="3391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C1E43FB-87EB-091C-FCC6-6C03C5A581EE}"/>
              </a:ext>
            </a:extLst>
          </p:cNvPr>
          <p:cNvSpPr txBox="1"/>
          <p:nvPr/>
        </p:nvSpPr>
        <p:spPr>
          <a:xfrm>
            <a:off x="4528868" y="945327"/>
            <a:ext cx="1086928" cy="276999"/>
          </a:xfrm>
          <a:prstGeom prst="rect">
            <a:avLst/>
          </a:prstGeom>
          <a:noFill/>
        </p:spPr>
        <p:txBody>
          <a:bodyPr wrap="square" rtlCol="0">
            <a:spAutoFit/>
          </a:bodyPr>
          <a:lstStyle/>
          <a:p>
            <a:r>
              <a:rPr lang="en-IN" sz="1200" dirty="0"/>
              <a:t>First login only</a:t>
            </a:r>
          </a:p>
        </p:txBody>
      </p:sp>
      <p:cxnSp>
        <p:nvCxnSpPr>
          <p:cNvPr id="62" name="Connector: Elbow 61">
            <a:extLst>
              <a:ext uri="{FF2B5EF4-FFF2-40B4-BE49-F238E27FC236}">
                <a16:creationId xmlns:a16="http://schemas.microsoft.com/office/drawing/2014/main" id="{F61F417E-BF28-2C47-D499-D99DF2AE1155}"/>
              </a:ext>
            </a:extLst>
          </p:cNvPr>
          <p:cNvCxnSpPr>
            <a:stCxn id="12" idx="3"/>
            <a:endCxn id="13" idx="1"/>
          </p:cNvCxnSpPr>
          <p:nvPr/>
        </p:nvCxnSpPr>
        <p:spPr>
          <a:xfrm flipV="1">
            <a:off x="6152072" y="1420400"/>
            <a:ext cx="347927" cy="26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C60CDBA-1A54-C7E9-02C7-EAF0B201FA48}"/>
              </a:ext>
            </a:extLst>
          </p:cNvPr>
          <p:cNvCxnSpPr>
            <a:stCxn id="13" idx="2"/>
            <a:endCxn id="16" idx="0"/>
          </p:cNvCxnSpPr>
          <p:nvPr/>
        </p:nvCxnSpPr>
        <p:spPr>
          <a:xfrm rot="5400000">
            <a:off x="6691670" y="1749825"/>
            <a:ext cx="604382" cy="3148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CD22ADDB-6B1E-F46B-71D0-7342CE71F5CF}"/>
              </a:ext>
            </a:extLst>
          </p:cNvPr>
          <p:cNvCxnSpPr>
            <a:stCxn id="13" idx="2"/>
            <a:endCxn id="15" idx="0"/>
          </p:cNvCxnSpPr>
          <p:nvPr/>
        </p:nvCxnSpPr>
        <p:spPr>
          <a:xfrm rot="16200000" flipH="1">
            <a:off x="7275030" y="1481328"/>
            <a:ext cx="604382" cy="8518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DF19420-9004-8E03-2982-DB557CAB88FE}"/>
              </a:ext>
            </a:extLst>
          </p:cNvPr>
          <p:cNvCxnSpPr>
            <a:stCxn id="13" idx="2"/>
            <a:endCxn id="24" idx="0"/>
          </p:cNvCxnSpPr>
          <p:nvPr/>
        </p:nvCxnSpPr>
        <p:spPr>
          <a:xfrm rot="16200000" flipH="1">
            <a:off x="8524062" y="232296"/>
            <a:ext cx="604382" cy="33499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91E92439-7D9D-BE48-D3E4-946A0C9DAC45}"/>
              </a:ext>
            </a:extLst>
          </p:cNvPr>
          <p:cNvCxnSpPr>
            <a:stCxn id="13" idx="2"/>
            <a:endCxn id="14" idx="0"/>
          </p:cNvCxnSpPr>
          <p:nvPr/>
        </p:nvCxnSpPr>
        <p:spPr>
          <a:xfrm rot="16200000" flipH="1">
            <a:off x="7913314" y="843045"/>
            <a:ext cx="608838" cy="21328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CA748E2-19B9-E84F-231F-4939E0AEA93A}"/>
              </a:ext>
            </a:extLst>
          </p:cNvPr>
          <p:cNvCxnSpPr>
            <a:cxnSpLocks/>
            <a:stCxn id="24" idx="2"/>
            <a:endCxn id="25" idx="0"/>
          </p:cNvCxnSpPr>
          <p:nvPr/>
        </p:nvCxnSpPr>
        <p:spPr>
          <a:xfrm rot="16200000" flipH="1">
            <a:off x="10645122" y="2434872"/>
            <a:ext cx="256369" cy="5441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B231809-D9B4-2BDF-9E0F-B0C8278B8F7E}"/>
              </a:ext>
            </a:extLst>
          </p:cNvPr>
          <p:cNvCxnSpPr>
            <a:stCxn id="14" idx="2"/>
            <a:endCxn id="17" idx="0"/>
          </p:cNvCxnSpPr>
          <p:nvPr/>
        </p:nvCxnSpPr>
        <p:spPr>
          <a:xfrm rot="16200000" flipH="1">
            <a:off x="9225951" y="2641457"/>
            <a:ext cx="990577" cy="874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6878BDE-1DD7-0A73-C4C5-B06410089CE9}"/>
              </a:ext>
            </a:extLst>
          </p:cNvPr>
          <p:cNvCxnSpPr>
            <a:stCxn id="14" idx="2"/>
            <a:endCxn id="18" idx="0"/>
          </p:cNvCxnSpPr>
          <p:nvPr/>
        </p:nvCxnSpPr>
        <p:spPr>
          <a:xfrm rot="5400000">
            <a:off x="8231003" y="2517130"/>
            <a:ext cx="987065" cy="11192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6F043AF-3DFD-635E-394E-E8271C9A81E0}"/>
              </a:ext>
            </a:extLst>
          </p:cNvPr>
          <p:cNvSpPr txBox="1"/>
          <p:nvPr/>
        </p:nvSpPr>
        <p:spPr>
          <a:xfrm>
            <a:off x="9826913" y="4384179"/>
            <a:ext cx="874133" cy="369332"/>
          </a:xfrm>
          <a:prstGeom prst="rect">
            <a:avLst/>
          </a:prstGeom>
          <a:noFill/>
          <a:ln>
            <a:solidFill>
              <a:schemeClr val="tx1"/>
            </a:solidFill>
          </a:ln>
        </p:spPr>
        <p:txBody>
          <a:bodyPr wrap="square" rtlCol="0">
            <a:spAutoFit/>
          </a:bodyPr>
          <a:lstStyle/>
          <a:p>
            <a:r>
              <a:rPr lang="en-IN" dirty="0"/>
              <a:t>Result</a:t>
            </a:r>
          </a:p>
        </p:txBody>
      </p:sp>
      <p:sp>
        <p:nvSpPr>
          <p:cNvPr id="85" name="TextBox 84">
            <a:extLst>
              <a:ext uri="{FF2B5EF4-FFF2-40B4-BE49-F238E27FC236}">
                <a16:creationId xmlns:a16="http://schemas.microsoft.com/office/drawing/2014/main" id="{5A00CC1C-1A5D-BFC8-0ABB-52E7798C8E4D}"/>
              </a:ext>
            </a:extLst>
          </p:cNvPr>
          <p:cNvSpPr txBox="1"/>
          <p:nvPr/>
        </p:nvSpPr>
        <p:spPr>
          <a:xfrm>
            <a:off x="7490583" y="4380667"/>
            <a:ext cx="1928009" cy="369332"/>
          </a:xfrm>
          <a:prstGeom prst="rect">
            <a:avLst/>
          </a:prstGeom>
          <a:noFill/>
          <a:ln>
            <a:solidFill>
              <a:schemeClr val="tx1"/>
            </a:solidFill>
          </a:ln>
        </p:spPr>
        <p:txBody>
          <a:bodyPr wrap="square" rtlCol="0">
            <a:spAutoFit/>
          </a:bodyPr>
          <a:lstStyle/>
          <a:p>
            <a:r>
              <a:rPr lang="en-IN" dirty="0"/>
              <a:t>General Analysis</a:t>
            </a:r>
          </a:p>
        </p:txBody>
      </p:sp>
      <p:cxnSp>
        <p:nvCxnSpPr>
          <p:cNvPr id="87" name="Connector: Elbow 86">
            <a:extLst>
              <a:ext uri="{FF2B5EF4-FFF2-40B4-BE49-F238E27FC236}">
                <a16:creationId xmlns:a16="http://schemas.microsoft.com/office/drawing/2014/main" id="{740534FD-8A35-936C-A551-2E0C8723A066}"/>
              </a:ext>
            </a:extLst>
          </p:cNvPr>
          <p:cNvCxnSpPr>
            <a:stCxn id="17" idx="2"/>
            <a:endCxn id="84" idx="0"/>
          </p:cNvCxnSpPr>
          <p:nvPr/>
        </p:nvCxnSpPr>
        <p:spPr>
          <a:xfrm rot="16200000" flipH="1">
            <a:off x="9990626" y="4110825"/>
            <a:ext cx="441034" cy="1056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A78DECD2-0731-B1EE-4239-F9886FD6D7C5}"/>
              </a:ext>
            </a:extLst>
          </p:cNvPr>
          <p:cNvCxnSpPr>
            <a:stCxn id="18" idx="2"/>
            <a:endCxn id="85" idx="0"/>
          </p:cNvCxnSpPr>
          <p:nvPr/>
        </p:nvCxnSpPr>
        <p:spPr>
          <a:xfrm rot="16200000" flipH="1">
            <a:off x="8089225" y="4015304"/>
            <a:ext cx="441034" cy="2896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07198149-F0CD-0B22-4512-D4122C389CF8}"/>
              </a:ext>
            </a:extLst>
          </p:cNvPr>
          <p:cNvCxnSpPr>
            <a:stCxn id="84" idx="2"/>
            <a:endCxn id="19" idx="0"/>
          </p:cNvCxnSpPr>
          <p:nvPr/>
        </p:nvCxnSpPr>
        <p:spPr>
          <a:xfrm rot="16200000" flipH="1">
            <a:off x="10538329" y="4479161"/>
            <a:ext cx="475702" cy="10244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E4BC70C9-0380-7BF3-ED17-37E9644B7E97}"/>
              </a:ext>
            </a:extLst>
          </p:cNvPr>
          <p:cNvCxnSpPr>
            <a:stCxn id="84" idx="2"/>
            <a:endCxn id="16" idx="2"/>
          </p:cNvCxnSpPr>
          <p:nvPr/>
        </p:nvCxnSpPr>
        <p:spPr>
          <a:xfrm rot="5400000" flipH="1">
            <a:off x="7462839" y="1952371"/>
            <a:ext cx="2174731" cy="3427551"/>
          </a:xfrm>
          <a:prstGeom prst="bentConnector3">
            <a:avLst>
              <a:gd name="adj1" fmla="val -117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83AAEFD9-8F2A-46DD-5BAA-76B13CD81EED}"/>
              </a:ext>
            </a:extLst>
          </p:cNvPr>
          <p:cNvCxnSpPr>
            <a:cxnSpLocks/>
          </p:cNvCxnSpPr>
          <p:nvPr/>
        </p:nvCxnSpPr>
        <p:spPr>
          <a:xfrm rot="5400000" flipH="1">
            <a:off x="8031826" y="2535730"/>
            <a:ext cx="2174731" cy="2260830"/>
          </a:xfrm>
          <a:prstGeom prst="bentConnector3">
            <a:avLst>
              <a:gd name="adj1" fmla="val -11702"/>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01E9A46-38DD-3936-F5AC-A0C548DD413A}"/>
              </a:ext>
            </a:extLst>
          </p:cNvPr>
          <p:cNvSpPr txBox="1"/>
          <p:nvPr/>
        </p:nvSpPr>
        <p:spPr>
          <a:xfrm>
            <a:off x="1449237" y="4277317"/>
            <a:ext cx="819508" cy="369332"/>
          </a:xfrm>
          <a:prstGeom prst="rect">
            <a:avLst/>
          </a:prstGeom>
          <a:noFill/>
          <a:ln>
            <a:solidFill>
              <a:schemeClr val="tx1"/>
            </a:solidFill>
          </a:ln>
        </p:spPr>
        <p:txBody>
          <a:bodyPr wrap="square" rtlCol="0">
            <a:spAutoFit/>
          </a:bodyPr>
          <a:lstStyle/>
          <a:p>
            <a:r>
              <a:rPr lang="en-IN" dirty="0"/>
              <a:t>Forgot</a:t>
            </a:r>
          </a:p>
        </p:txBody>
      </p:sp>
      <p:cxnSp>
        <p:nvCxnSpPr>
          <p:cNvPr id="112" name="Connector: Elbow 111">
            <a:extLst>
              <a:ext uri="{FF2B5EF4-FFF2-40B4-BE49-F238E27FC236}">
                <a16:creationId xmlns:a16="http://schemas.microsoft.com/office/drawing/2014/main" id="{9B17100C-8CF2-F37D-DE87-8C1BCA4F0AEB}"/>
              </a:ext>
            </a:extLst>
          </p:cNvPr>
          <p:cNvCxnSpPr>
            <a:stCxn id="110" idx="2"/>
            <a:endCxn id="20" idx="0"/>
          </p:cNvCxnSpPr>
          <p:nvPr/>
        </p:nvCxnSpPr>
        <p:spPr>
          <a:xfrm rot="16200000" flipH="1">
            <a:off x="1769652" y="4735988"/>
            <a:ext cx="359834" cy="1811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F131479-4459-6C46-2AAF-D908D0EE2B11}"/>
              </a:ext>
            </a:extLst>
          </p:cNvPr>
          <p:cNvCxnSpPr>
            <a:stCxn id="20" idx="3"/>
            <a:endCxn id="22" idx="1"/>
          </p:cNvCxnSpPr>
          <p:nvPr/>
        </p:nvCxnSpPr>
        <p:spPr>
          <a:xfrm flipV="1">
            <a:off x="2825150" y="5189794"/>
            <a:ext cx="360984" cy="13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25200BF-A66D-2B10-24C3-64A3CD9AA554}"/>
              </a:ext>
            </a:extLst>
          </p:cNvPr>
          <p:cNvCxnSpPr>
            <a:stCxn id="22" idx="2"/>
            <a:endCxn id="23" idx="0"/>
          </p:cNvCxnSpPr>
          <p:nvPr/>
        </p:nvCxnSpPr>
        <p:spPr>
          <a:xfrm rot="16200000" flipH="1">
            <a:off x="3876823" y="5516219"/>
            <a:ext cx="289869" cy="634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1D47CB7-F31D-89CA-7FB7-BA3254A1F138}"/>
              </a:ext>
            </a:extLst>
          </p:cNvPr>
          <p:cNvCxnSpPr>
            <a:stCxn id="23" idx="2"/>
            <a:endCxn id="4" idx="2"/>
          </p:cNvCxnSpPr>
          <p:nvPr/>
        </p:nvCxnSpPr>
        <p:spPr>
          <a:xfrm rot="5400000" flipH="1">
            <a:off x="605818" y="2614547"/>
            <a:ext cx="3542230" cy="3295999"/>
          </a:xfrm>
          <a:prstGeom prst="bentConnector3">
            <a:avLst>
              <a:gd name="adj1" fmla="val -645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013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FA5F-8768-0CDC-3A3E-574D86DD8D59}"/>
              </a:ext>
            </a:extLst>
          </p:cNvPr>
          <p:cNvSpPr>
            <a:spLocks noGrp="1"/>
          </p:cNvSpPr>
          <p:nvPr>
            <p:ph type="title"/>
          </p:nvPr>
        </p:nvSpPr>
        <p:spPr>
          <a:xfrm>
            <a:off x="1640457" y="368441"/>
            <a:ext cx="5122653" cy="790815"/>
          </a:xfrm>
        </p:spPr>
        <p:txBody>
          <a:bodyPr/>
          <a:lstStyle/>
          <a:p>
            <a:r>
              <a:rPr lang="en-IN" dirty="0"/>
              <a:t>Front end</a:t>
            </a:r>
          </a:p>
        </p:txBody>
      </p:sp>
      <p:pic>
        <p:nvPicPr>
          <p:cNvPr id="4" name="Picture 3">
            <a:extLst>
              <a:ext uri="{FF2B5EF4-FFF2-40B4-BE49-F238E27FC236}">
                <a16:creationId xmlns:a16="http://schemas.microsoft.com/office/drawing/2014/main" id="{599900BE-E948-7B45-77D9-46D5C211DCE4}"/>
              </a:ext>
            </a:extLst>
          </p:cNvPr>
          <p:cNvPicPr>
            <a:picLocks noChangeAspect="1"/>
          </p:cNvPicPr>
          <p:nvPr/>
        </p:nvPicPr>
        <p:blipFill>
          <a:blip r:embed="rId2"/>
          <a:stretch>
            <a:fillRect/>
          </a:stretch>
        </p:blipFill>
        <p:spPr>
          <a:xfrm>
            <a:off x="345057" y="1310599"/>
            <a:ext cx="3635491" cy="1803537"/>
          </a:xfrm>
          <a:prstGeom prst="rect">
            <a:avLst/>
          </a:prstGeom>
        </p:spPr>
      </p:pic>
      <p:pic>
        <p:nvPicPr>
          <p:cNvPr id="6" name="Picture 5">
            <a:extLst>
              <a:ext uri="{FF2B5EF4-FFF2-40B4-BE49-F238E27FC236}">
                <a16:creationId xmlns:a16="http://schemas.microsoft.com/office/drawing/2014/main" id="{0FB4F05C-48D7-AA7B-BF01-53ABA2466B0A}"/>
              </a:ext>
            </a:extLst>
          </p:cNvPr>
          <p:cNvPicPr>
            <a:picLocks noChangeAspect="1"/>
          </p:cNvPicPr>
          <p:nvPr/>
        </p:nvPicPr>
        <p:blipFill>
          <a:blip r:embed="rId3"/>
          <a:stretch>
            <a:fillRect/>
          </a:stretch>
        </p:blipFill>
        <p:spPr>
          <a:xfrm>
            <a:off x="4278254" y="1310599"/>
            <a:ext cx="3636000" cy="1820842"/>
          </a:xfrm>
          <a:prstGeom prst="rect">
            <a:avLst/>
          </a:prstGeom>
        </p:spPr>
      </p:pic>
      <p:pic>
        <p:nvPicPr>
          <p:cNvPr id="8" name="Picture 7">
            <a:extLst>
              <a:ext uri="{FF2B5EF4-FFF2-40B4-BE49-F238E27FC236}">
                <a16:creationId xmlns:a16="http://schemas.microsoft.com/office/drawing/2014/main" id="{968C3BBE-F307-D378-113A-A78F926C7558}"/>
              </a:ext>
            </a:extLst>
          </p:cNvPr>
          <p:cNvPicPr>
            <a:picLocks noChangeAspect="1"/>
          </p:cNvPicPr>
          <p:nvPr/>
        </p:nvPicPr>
        <p:blipFill>
          <a:blip r:embed="rId4"/>
          <a:stretch>
            <a:fillRect/>
          </a:stretch>
        </p:blipFill>
        <p:spPr>
          <a:xfrm>
            <a:off x="8211454" y="1310600"/>
            <a:ext cx="3603600" cy="1776449"/>
          </a:xfrm>
          <a:prstGeom prst="rect">
            <a:avLst/>
          </a:prstGeom>
        </p:spPr>
      </p:pic>
      <p:pic>
        <p:nvPicPr>
          <p:cNvPr id="10" name="Picture 9">
            <a:extLst>
              <a:ext uri="{FF2B5EF4-FFF2-40B4-BE49-F238E27FC236}">
                <a16:creationId xmlns:a16="http://schemas.microsoft.com/office/drawing/2014/main" id="{0B571DD6-6B3E-7513-75DE-38B3D9A94517}"/>
              </a:ext>
            </a:extLst>
          </p:cNvPr>
          <p:cNvPicPr>
            <a:picLocks noChangeAspect="1"/>
          </p:cNvPicPr>
          <p:nvPr/>
        </p:nvPicPr>
        <p:blipFill>
          <a:blip r:embed="rId5"/>
          <a:stretch>
            <a:fillRect/>
          </a:stretch>
        </p:blipFill>
        <p:spPr>
          <a:xfrm>
            <a:off x="345057" y="3660886"/>
            <a:ext cx="3603600" cy="1789594"/>
          </a:xfrm>
          <a:prstGeom prst="rect">
            <a:avLst/>
          </a:prstGeom>
        </p:spPr>
      </p:pic>
      <p:pic>
        <p:nvPicPr>
          <p:cNvPr id="12" name="Picture 11">
            <a:extLst>
              <a:ext uri="{FF2B5EF4-FFF2-40B4-BE49-F238E27FC236}">
                <a16:creationId xmlns:a16="http://schemas.microsoft.com/office/drawing/2014/main" id="{F9B470D1-5E4F-8BEF-7133-B15CCF36F513}"/>
              </a:ext>
            </a:extLst>
          </p:cNvPr>
          <p:cNvPicPr>
            <a:picLocks noChangeAspect="1"/>
          </p:cNvPicPr>
          <p:nvPr/>
        </p:nvPicPr>
        <p:blipFill>
          <a:blip r:embed="rId6"/>
          <a:stretch>
            <a:fillRect/>
          </a:stretch>
        </p:blipFill>
        <p:spPr>
          <a:xfrm>
            <a:off x="4278254" y="3628880"/>
            <a:ext cx="3664203" cy="1821600"/>
          </a:xfrm>
          <a:prstGeom prst="rect">
            <a:avLst/>
          </a:prstGeom>
        </p:spPr>
      </p:pic>
      <p:pic>
        <p:nvPicPr>
          <p:cNvPr id="14" name="Picture 13">
            <a:extLst>
              <a:ext uri="{FF2B5EF4-FFF2-40B4-BE49-F238E27FC236}">
                <a16:creationId xmlns:a16="http://schemas.microsoft.com/office/drawing/2014/main" id="{49F98B97-B2FA-1897-8145-29C4F0A02749}"/>
              </a:ext>
            </a:extLst>
          </p:cNvPr>
          <p:cNvPicPr>
            <a:picLocks noChangeAspect="1"/>
          </p:cNvPicPr>
          <p:nvPr/>
        </p:nvPicPr>
        <p:blipFill>
          <a:blip r:embed="rId7"/>
          <a:stretch>
            <a:fillRect/>
          </a:stretch>
        </p:blipFill>
        <p:spPr>
          <a:xfrm>
            <a:off x="8211454" y="3628880"/>
            <a:ext cx="3660367" cy="1821600"/>
          </a:xfrm>
          <a:prstGeom prst="rect">
            <a:avLst/>
          </a:prstGeom>
        </p:spPr>
      </p:pic>
    </p:spTree>
    <p:extLst>
      <p:ext uri="{BB962C8B-B14F-4D97-AF65-F5344CB8AC3E}">
        <p14:creationId xmlns:p14="http://schemas.microsoft.com/office/powerpoint/2010/main" val="250942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16DB-5359-BFAD-66BE-34F6F76779A7}"/>
              </a:ext>
            </a:extLst>
          </p:cNvPr>
          <p:cNvSpPr>
            <a:spLocks noGrp="1"/>
          </p:cNvSpPr>
          <p:nvPr>
            <p:ph type="title"/>
          </p:nvPr>
        </p:nvSpPr>
        <p:spPr>
          <a:xfrm>
            <a:off x="1543655" y="-35347"/>
            <a:ext cx="3664789" cy="1325563"/>
          </a:xfrm>
        </p:spPr>
        <p:txBody>
          <a:bodyPr/>
          <a:lstStyle/>
          <a:p>
            <a:r>
              <a:rPr lang="en-IN" dirty="0"/>
              <a:t>Backend</a:t>
            </a:r>
          </a:p>
        </p:txBody>
      </p:sp>
      <p:pic>
        <p:nvPicPr>
          <p:cNvPr id="4" name="Picture 3">
            <a:extLst>
              <a:ext uri="{FF2B5EF4-FFF2-40B4-BE49-F238E27FC236}">
                <a16:creationId xmlns:a16="http://schemas.microsoft.com/office/drawing/2014/main" id="{94925562-4CC6-A8E1-A912-76A0FE673CE3}"/>
              </a:ext>
            </a:extLst>
          </p:cNvPr>
          <p:cNvPicPr>
            <a:picLocks noChangeAspect="1"/>
          </p:cNvPicPr>
          <p:nvPr/>
        </p:nvPicPr>
        <p:blipFill>
          <a:blip r:embed="rId2"/>
          <a:stretch>
            <a:fillRect/>
          </a:stretch>
        </p:blipFill>
        <p:spPr>
          <a:xfrm>
            <a:off x="1040915" y="1436866"/>
            <a:ext cx="3256684" cy="1452982"/>
          </a:xfrm>
          <a:prstGeom prst="rect">
            <a:avLst/>
          </a:prstGeom>
        </p:spPr>
      </p:pic>
      <p:pic>
        <p:nvPicPr>
          <p:cNvPr id="6" name="Picture 5">
            <a:extLst>
              <a:ext uri="{FF2B5EF4-FFF2-40B4-BE49-F238E27FC236}">
                <a16:creationId xmlns:a16="http://schemas.microsoft.com/office/drawing/2014/main" id="{48D88EB2-B24A-0E72-8F3D-FE1DA0DC300C}"/>
              </a:ext>
            </a:extLst>
          </p:cNvPr>
          <p:cNvPicPr>
            <a:picLocks noChangeAspect="1"/>
          </p:cNvPicPr>
          <p:nvPr/>
        </p:nvPicPr>
        <p:blipFill>
          <a:blip r:embed="rId3"/>
          <a:stretch>
            <a:fillRect/>
          </a:stretch>
        </p:blipFill>
        <p:spPr>
          <a:xfrm>
            <a:off x="5785618" y="957532"/>
            <a:ext cx="3867176" cy="1764568"/>
          </a:xfrm>
          <a:prstGeom prst="rect">
            <a:avLst/>
          </a:prstGeom>
        </p:spPr>
      </p:pic>
      <p:pic>
        <p:nvPicPr>
          <p:cNvPr id="12" name="Picture 11">
            <a:extLst>
              <a:ext uri="{FF2B5EF4-FFF2-40B4-BE49-F238E27FC236}">
                <a16:creationId xmlns:a16="http://schemas.microsoft.com/office/drawing/2014/main" id="{F368EA75-2C5E-5F91-6D1F-1A719C0A302A}"/>
              </a:ext>
            </a:extLst>
          </p:cNvPr>
          <p:cNvPicPr>
            <a:picLocks noChangeAspect="1"/>
          </p:cNvPicPr>
          <p:nvPr/>
        </p:nvPicPr>
        <p:blipFill>
          <a:blip r:embed="rId4"/>
          <a:stretch>
            <a:fillRect/>
          </a:stretch>
        </p:blipFill>
        <p:spPr>
          <a:xfrm>
            <a:off x="560100" y="3183147"/>
            <a:ext cx="5081575" cy="3222360"/>
          </a:xfrm>
          <a:prstGeom prst="rect">
            <a:avLst/>
          </a:prstGeom>
        </p:spPr>
      </p:pic>
      <p:pic>
        <p:nvPicPr>
          <p:cNvPr id="14" name="Picture 13">
            <a:extLst>
              <a:ext uri="{FF2B5EF4-FFF2-40B4-BE49-F238E27FC236}">
                <a16:creationId xmlns:a16="http://schemas.microsoft.com/office/drawing/2014/main" id="{4B2E0FCA-90D8-911C-2715-ED00BA8816B5}"/>
              </a:ext>
            </a:extLst>
          </p:cNvPr>
          <p:cNvPicPr>
            <a:picLocks noChangeAspect="1"/>
          </p:cNvPicPr>
          <p:nvPr/>
        </p:nvPicPr>
        <p:blipFill>
          <a:blip r:embed="rId5"/>
          <a:stretch>
            <a:fillRect/>
          </a:stretch>
        </p:blipFill>
        <p:spPr>
          <a:xfrm>
            <a:off x="6889799" y="3429000"/>
            <a:ext cx="4051545" cy="2267378"/>
          </a:xfrm>
          <a:prstGeom prst="rect">
            <a:avLst/>
          </a:prstGeom>
        </p:spPr>
      </p:pic>
    </p:spTree>
    <p:extLst>
      <p:ext uri="{BB962C8B-B14F-4D97-AF65-F5344CB8AC3E}">
        <p14:creationId xmlns:p14="http://schemas.microsoft.com/office/powerpoint/2010/main" val="2283586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156</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Developing an end to end pipe line implementation for Thyroid Disease Detection</vt:lpstr>
      <vt:lpstr>What is thyroid?</vt:lpstr>
      <vt:lpstr>EDA (Elementary Data Analysis) </vt:lpstr>
      <vt:lpstr>Analysis results</vt:lpstr>
      <vt:lpstr>Model building</vt:lpstr>
      <vt:lpstr>PowerPoint Presentation</vt:lpstr>
      <vt:lpstr>Front end</vt:lpstr>
      <vt:lpstr>Backend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 end to end pipe line implementation for Thyroid Disease Detection</dc:title>
  <dc:creator>Dhruv Vayugundla</dc:creator>
  <cp:lastModifiedBy>Dhruv Vayugundla</cp:lastModifiedBy>
  <cp:revision>1</cp:revision>
  <dcterms:created xsi:type="dcterms:W3CDTF">2024-03-04T13:59:30Z</dcterms:created>
  <dcterms:modified xsi:type="dcterms:W3CDTF">2024-03-04T15:18:03Z</dcterms:modified>
</cp:coreProperties>
</file>